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1" r:id="rId1"/>
  </p:sldMasterIdLst>
  <p:notesMasterIdLst>
    <p:notesMasterId r:id="rId18"/>
  </p:notesMasterIdLst>
  <p:handoutMasterIdLst>
    <p:handoutMasterId r:id="rId19"/>
  </p:handoutMasterIdLst>
  <p:sldIdLst>
    <p:sldId id="257" r:id="rId2"/>
    <p:sldId id="277" r:id="rId3"/>
    <p:sldId id="258" r:id="rId4"/>
    <p:sldId id="375" r:id="rId5"/>
    <p:sldId id="402" r:id="rId6"/>
    <p:sldId id="409" r:id="rId7"/>
    <p:sldId id="419" r:id="rId8"/>
    <p:sldId id="401" r:id="rId9"/>
    <p:sldId id="412" r:id="rId10"/>
    <p:sldId id="420" r:id="rId11"/>
    <p:sldId id="413" r:id="rId12"/>
    <p:sldId id="414" r:id="rId13"/>
    <p:sldId id="415" r:id="rId14"/>
    <p:sldId id="417" r:id="rId15"/>
    <p:sldId id="421" r:id="rId16"/>
    <p:sldId id="411" r:id="rId17"/>
  </p:sldIdLst>
  <p:sldSz cx="12192000" cy="6858000"/>
  <p:notesSz cx="6858000" cy="9144000"/>
  <p:embeddedFontLs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Knight Vision" panose="02000500000000000000" pitchFamily="2" charset="0"/>
      <p:regular r:id="rId24"/>
    </p:embeddedFont>
    <p:embeddedFont>
      <p:font typeface="Segoe Script" panose="030B0504020000000003" pitchFamily="66" charset="0"/>
      <p:regular r:id="rId25"/>
      <p:bold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Wingdings 3" panose="05040102010807070707" pitchFamily="18" charset="2"/>
      <p:regular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9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911"/>
    <a:srgbClr val="A74191"/>
    <a:srgbClr val="FFFFFF"/>
    <a:srgbClr val="4472C4"/>
    <a:srgbClr val="385723"/>
    <a:srgbClr val="752D66"/>
    <a:srgbClr val="DBA5CF"/>
    <a:srgbClr val="ECD0E6"/>
    <a:srgbClr val="CA78B8"/>
    <a:srgbClr val="BF9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1" autoAdjust="0"/>
    <p:restoredTop sz="94665" autoAdjust="0"/>
  </p:normalViewPr>
  <p:slideViewPr>
    <p:cSldViewPr snapToGrid="0" showGuides="1">
      <p:cViewPr>
        <p:scale>
          <a:sx n="75" d="100"/>
          <a:sy n="75" d="100"/>
        </p:scale>
        <p:origin x="247" y="1282"/>
      </p:cViewPr>
      <p:guideLst>
        <p:guide orient="horz" pos="309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Deaths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0D-4563-AF3F-9F2BA03EEBA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A05-4E5A-88A0-7BC3873C3E56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A05-4E5A-88A0-7BC3873C3E56}"/>
              </c:ext>
            </c:extLst>
          </c:dPt>
          <c:cat>
            <c:strRef>
              <c:f>Sheet1!$A$2:$A$4</c:f>
              <c:strCache>
                <c:ptCount val="3"/>
                <c:pt idx="0">
                  <c:v>Diseases</c:v>
                </c:pt>
                <c:pt idx="1">
                  <c:v>Battle wounds</c:v>
                </c:pt>
                <c:pt idx="2">
                  <c:v>Other things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75</c:v>
                </c:pt>
                <c:pt idx="1">
                  <c:v>20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0D-4563-AF3F-9F2BA03EEB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235DEB-2E1B-568D-27C2-5A5415C8C9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135C8C-C6DD-D095-AC49-6FC02DD0D5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205CF-B581-4782-B7B7-7B0108A5DC14}" type="datetimeFigureOut">
              <a:rPr lang="en-GB" smtClean="0"/>
              <a:t>10/06/2024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D50FF-3614-3FEC-1306-66C76CB218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965838-03A5-41D7-934F-5F5917FE49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FF28D-E51F-4B45-BD70-D741AA6963E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0901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A64A6-E93A-44D5-A079-9B62050701F6}" type="datetimeFigureOut">
              <a:rPr lang="en-GB" smtClean="0"/>
              <a:t>10/06/2024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591FD-B7BD-4013-93FD-AE6ACE8357C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249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591FD-B7BD-4013-93FD-AE6ACE8357C9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5413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591FD-B7BD-4013-93FD-AE6ACE8357C9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7857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591FD-B7BD-4013-93FD-AE6ACE8357C9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3545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591FD-B7BD-4013-93FD-AE6ACE8357C9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136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591FD-B7BD-4013-93FD-AE6ACE8357C9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2437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591FD-B7BD-4013-93FD-AE6ACE8357C9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474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591FD-B7BD-4013-93FD-AE6ACE8357C9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9830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591FD-B7BD-4013-93FD-AE6ACE8357C9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1862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591FD-B7BD-4013-93FD-AE6ACE8357C9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4313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591FD-B7BD-4013-93FD-AE6ACE8357C9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516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591FD-B7BD-4013-93FD-AE6ACE8357C9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9891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591FD-B7BD-4013-93FD-AE6ACE8357C9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626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591FD-B7BD-4013-93FD-AE6ACE8357C9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393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05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220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485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906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08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91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238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038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057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907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p14="http://schemas.microsoft.com/office/powerpoint/2010/main" xmlns:p15="http://schemas.microsoft.com/office/powerpoint/2012/main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1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32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408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757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90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7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478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046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04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a16="http://schemas.microsoft.com/office/drawing/2014/main" xmlns:p14="http://schemas.microsoft.com/office/powerpoint/2010/main" xmlns:p15="http://schemas.microsoft.com/office/powerpoint/2012/main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F141B9E-0895-5728-5BC5-5F5993AD08F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843" y="646763"/>
            <a:ext cx="5464542" cy="535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04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869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19B144-C852-317E-6EFB-BA7D92883106}"/>
              </a:ext>
            </a:extLst>
          </p:cNvPr>
          <p:cNvSpPr txBox="1"/>
          <p:nvPr/>
        </p:nvSpPr>
        <p:spPr>
          <a:xfrm>
            <a:off x="2608842" y="1436630"/>
            <a:ext cx="1846163" cy="510778"/>
          </a:xfrm>
          <a:prstGeom prst="roundRect">
            <a:avLst/>
          </a:prstGeom>
          <a:solidFill>
            <a:srgbClr val="A74191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Fresh air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909DD-8B2E-6343-8A8C-977729FBB683}"/>
              </a:ext>
            </a:extLst>
          </p:cNvPr>
          <p:cNvSpPr txBox="1"/>
          <p:nvPr/>
        </p:nvSpPr>
        <p:spPr>
          <a:xfrm>
            <a:off x="2467759" y="2437547"/>
            <a:ext cx="1525868" cy="510778"/>
          </a:xfrm>
          <a:prstGeom prst="roundRect">
            <a:avLst/>
          </a:prstGeom>
          <a:solidFill>
            <a:srgbClr val="A74191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Sunlight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DF9D88-589F-4D59-31F8-FA0A96D5E2F7}"/>
              </a:ext>
            </a:extLst>
          </p:cNvPr>
          <p:cNvSpPr txBox="1"/>
          <p:nvPr/>
        </p:nvSpPr>
        <p:spPr>
          <a:xfrm>
            <a:off x="7733055" y="1436630"/>
            <a:ext cx="2889226" cy="510778"/>
          </a:xfrm>
          <a:prstGeom prst="roundRect">
            <a:avLst/>
          </a:prstGeom>
          <a:solidFill>
            <a:srgbClr val="A74191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Baths and toilets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3F0BC-7968-4DD7-6FC8-E25C08E22CD5}"/>
              </a:ext>
            </a:extLst>
          </p:cNvPr>
          <p:cNvSpPr txBox="1"/>
          <p:nvPr/>
        </p:nvSpPr>
        <p:spPr>
          <a:xfrm>
            <a:off x="1351220" y="3438464"/>
            <a:ext cx="2628611" cy="510778"/>
          </a:xfrm>
          <a:prstGeom prst="roundRect">
            <a:avLst/>
          </a:prstGeom>
          <a:solidFill>
            <a:srgbClr val="A74191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Healthy food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F4A942-9852-B4F0-7CA9-7FC4AE357B8C}"/>
              </a:ext>
            </a:extLst>
          </p:cNvPr>
          <p:cNvSpPr txBox="1"/>
          <p:nvPr/>
        </p:nvSpPr>
        <p:spPr>
          <a:xfrm>
            <a:off x="8131021" y="2437547"/>
            <a:ext cx="3807686" cy="510778"/>
          </a:xfrm>
          <a:prstGeom prst="roundRect">
            <a:avLst/>
          </a:prstGeom>
          <a:solidFill>
            <a:srgbClr val="A74191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Clean clothes and bedding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6C7AFE-7B53-95CE-976B-6A868C6A7CB0}"/>
              </a:ext>
            </a:extLst>
          </p:cNvPr>
          <p:cNvSpPr txBox="1"/>
          <p:nvPr/>
        </p:nvSpPr>
        <p:spPr>
          <a:xfrm>
            <a:off x="8261235" y="3438464"/>
            <a:ext cx="1504967" cy="510778"/>
          </a:xfrm>
          <a:prstGeom prst="roundRect">
            <a:avLst/>
          </a:prstGeom>
          <a:solidFill>
            <a:srgbClr val="A74191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Warmth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5ED0C4-D8EB-57D0-7BA8-0E3D9EFD7F68}"/>
              </a:ext>
            </a:extLst>
          </p:cNvPr>
          <p:cNvSpPr txBox="1"/>
          <p:nvPr/>
        </p:nvSpPr>
        <p:spPr>
          <a:xfrm>
            <a:off x="7868273" y="4439380"/>
            <a:ext cx="1150525" cy="510778"/>
          </a:xfrm>
          <a:prstGeom prst="roundRect">
            <a:avLst/>
          </a:prstGeom>
          <a:solidFill>
            <a:srgbClr val="A74191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Quiet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FD694A-6F48-2BBE-F3AA-EBD78167C789}"/>
              </a:ext>
            </a:extLst>
          </p:cNvPr>
          <p:cNvSpPr txBox="1"/>
          <p:nvPr/>
        </p:nvSpPr>
        <p:spPr>
          <a:xfrm>
            <a:off x="4004522" y="5324257"/>
            <a:ext cx="4178913" cy="510778"/>
          </a:xfrm>
          <a:prstGeom prst="roundRect">
            <a:avLst/>
          </a:prstGeom>
          <a:solidFill>
            <a:srgbClr val="A74191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Nurses to look after them!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ECE0DE-B45B-B05E-415C-AFA26887C170}"/>
              </a:ext>
            </a:extLst>
          </p:cNvPr>
          <p:cNvSpPr txBox="1"/>
          <p:nvPr/>
        </p:nvSpPr>
        <p:spPr>
          <a:xfrm>
            <a:off x="468778" y="366636"/>
            <a:ext cx="11250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you guess what Florence said would help sick people get better?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7A4FD-FA6B-4747-B985-090420D02E94}"/>
              </a:ext>
            </a:extLst>
          </p:cNvPr>
          <p:cNvSpPr txBox="1"/>
          <p:nvPr/>
        </p:nvSpPr>
        <p:spPr>
          <a:xfrm>
            <a:off x="2381399" y="6049604"/>
            <a:ext cx="74251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do you think these things are important?</a:t>
            </a:r>
            <a:endParaRPr lang="en-GB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FD84F-951B-1232-7BF5-6D7A35CA9215}"/>
              </a:ext>
            </a:extLst>
          </p:cNvPr>
          <p:cNvSpPr txBox="1"/>
          <p:nvPr/>
        </p:nvSpPr>
        <p:spPr>
          <a:xfrm>
            <a:off x="2476487" y="4439380"/>
            <a:ext cx="1870759" cy="510778"/>
          </a:xfrm>
          <a:prstGeom prst="roundRect">
            <a:avLst/>
          </a:prstGeom>
          <a:solidFill>
            <a:srgbClr val="A74191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Clean water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BA7B2-6F88-04E3-70AD-BDA0687C0088}"/>
              </a:ext>
            </a:extLst>
          </p:cNvPr>
          <p:cNvSpPr/>
          <p:nvPr/>
        </p:nvSpPr>
        <p:spPr>
          <a:xfrm>
            <a:off x="4265178" y="1429235"/>
            <a:ext cx="3657601" cy="3657601"/>
          </a:xfrm>
          <a:prstGeom prst="ellipse">
            <a:avLst/>
          </a:prstGeom>
          <a:blipFill>
            <a:blip r:embed="rId3"/>
            <a:stretch>
              <a:fillRect l="-47868"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826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 animBg="1"/>
      <p:bldP spid="14" grpId="0" animBg="1"/>
      <p:bldP spid="17" grpId="0" animBg="1"/>
      <p:bldP spid="20" grpId="0" animBg="1"/>
      <p:bldP spid="2" grpId="0"/>
      <p:bldP spid="9" grpId="0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869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C1975EA-5197-6320-89EC-D24EF957550B}"/>
              </a:ext>
            </a:extLst>
          </p:cNvPr>
          <p:cNvSpPr txBox="1"/>
          <p:nvPr/>
        </p:nvSpPr>
        <p:spPr>
          <a:xfrm>
            <a:off x="538224" y="1434303"/>
            <a:ext cx="53532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Florence also said that patients with different diseases should be in separate wards, so that their diseases wouldn’t spread to other patients.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14C292-100D-857E-868D-D6DEABAF4700}"/>
              </a:ext>
            </a:extLst>
          </p:cNvPr>
          <p:cNvSpPr txBox="1"/>
          <p:nvPr/>
        </p:nvSpPr>
        <p:spPr>
          <a:xfrm>
            <a:off x="538224" y="4142782"/>
            <a:ext cx="50407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she made the doctors </a:t>
            </a:r>
            <a:r>
              <a:rPr lang="en-GB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wash their hands!</a:t>
            </a:r>
            <a:endParaRPr lang="en-GB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A drawing of a room with people in it&#10;&#10;Description automatically generated">
            <a:extLst>
              <a:ext uri="{FF2B5EF4-FFF2-40B4-BE49-F238E27FC236}">
                <a16:creationId xmlns:a16="http://schemas.microsoft.com/office/drawing/2014/main" id="{F88E4DE5-A38D-53FD-B196-F46C29554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06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84B7A46-67C5-4205-B321-C5AADD51A686}"/>
              </a:ext>
            </a:extLst>
          </p:cNvPr>
          <p:cNvSpPr txBox="1">
            <a:spLocks/>
          </p:cNvSpPr>
          <p:nvPr/>
        </p:nvSpPr>
        <p:spPr>
          <a:xfrm>
            <a:off x="1741005" y="2528565"/>
            <a:ext cx="9004104" cy="180087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800" dirty="0">
                <a:solidFill>
                  <a:srgbClr val="2F7F14"/>
                </a:solidFill>
                <a:latin typeface="Knight Vision" panose="02000500000000000000" pitchFamily="2" charset="0"/>
              </a:rPr>
              <a:t>Design your hospital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9BF925-AA02-8FD4-D22F-344033637F99}"/>
              </a:ext>
            </a:extLst>
          </p:cNvPr>
          <p:cNvGrpSpPr/>
          <p:nvPr/>
        </p:nvGrpSpPr>
        <p:grpSpPr>
          <a:xfrm>
            <a:off x="616321" y="283003"/>
            <a:ext cx="10975932" cy="1293539"/>
            <a:chOff x="616321" y="283003"/>
            <a:chExt cx="10975932" cy="1293539"/>
          </a:xfrm>
        </p:grpSpPr>
        <p:pic>
          <p:nvPicPr>
            <p:cNvPr id="4" name="Picture 3" descr="A white bottle with a brown label&#10;&#10;Description automatically generated">
              <a:extLst>
                <a:ext uri="{FF2B5EF4-FFF2-40B4-BE49-F238E27FC236}">
                  <a16:creationId xmlns:a16="http://schemas.microsoft.com/office/drawing/2014/main" id="{1C958E8F-6BC2-82B3-F59A-06BB16860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4316">
              <a:off x="616321" y="371294"/>
              <a:ext cx="550162" cy="1116957"/>
            </a:xfrm>
            <a:prstGeom prst="rect">
              <a:avLst/>
            </a:prstGeom>
          </p:spPr>
        </p:pic>
        <p:pic>
          <p:nvPicPr>
            <p:cNvPr id="5" name="Picture 4" descr="A brown cylinder with white top&#10;&#10;Description automatically generated">
              <a:extLst>
                <a:ext uri="{FF2B5EF4-FFF2-40B4-BE49-F238E27FC236}">
                  <a16:creationId xmlns:a16="http://schemas.microsoft.com/office/drawing/2014/main" id="{3B973712-009A-94B6-B1FF-5666FB20B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62091">
              <a:off x="4104766" y="397073"/>
              <a:ext cx="323465" cy="1065399"/>
            </a:xfrm>
            <a:prstGeom prst="rect">
              <a:avLst/>
            </a:prstGeom>
          </p:spPr>
        </p:pic>
        <p:pic>
          <p:nvPicPr>
            <p:cNvPr id="8" name="Picture 7" descr="A roll of paper on a black background&#10;&#10;Description automatically generated">
              <a:extLst>
                <a:ext uri="{FF2B5EF4-FFF2-40B4-BE49-F238E27FC236}">
                  <a16:creationId xmlns:a16="http://schemas.microsoft.com/office/drawing/2014/main" id="{179ED93B-80C0-1F27-6172-C1437D01C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2109226" y="450085"/>
              <a:ext cx="1052797" cy="959375"/>
            </a:xfrm>
            <a:prstGeom prst="rect">
              <a:avLst/>
            </a:prstGeom>
          </p:spPr>
        </p:pic>
        <p:pic>
          <p:nvPicPr>
            <p:cNvPr id="9" name="Picture 8" descr="A glass of beer with a white cap&#10;&#10;Description automatically generated">
              <a:extLst>
                <a:ext uri="{FF2B5EF4-FFF2-40B4-BE49-F238E27FC236}">
                  <a16:creationId xmlns:a16="http://schemas.microsoft.com/office/drawing/2014/main" id="{182C492C-9AAD-094E-C12A-6B8B55BBD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6970">
              <a:off x="9550698" y="361154"/>
              <a:ext cx="497653" cy="1137236"/>
            </a:xfrm>
            <a:prstGeom prst="rect">
              <a:avLst/>
            </a:prstGeom>
          </p:spPr>
        </p:pic>
        <p:pic>
          <p:nvPicPr>
            <p:cNvPr id="10" name="Picture 9" descr="A cartoon of a milk carton&#10;&#10;Description automatically generated">
              <a:extLst>
                <a:ext uri="{FF2B5EF4-FFF2-40B4-BE49-F238E27FC236}">
                  <a16:creationId xmlns:a16="http://schemas.microsoft.com/office/drawing/2014/main" id="{9292408A-E8A5-C831-3A5A-522F80FF1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10991094" y="283003"/>
              <a:ext cx="601159" cy="1293539"/>
            </a:xfrm>
            <a:prstGeom prst="rect">
              <a:avLst/>
            </a:prstGeom>
          </p:spPr>
        </p:pic>
        <p:pic>
          <p:nvPicPr>
            <p:cNvPr id="11" name="Picture 10" descr="A close up of a horn&#10;&#10;Description automatically generated">
              <a:extLst>
                <a:ext uri="{FF2B5EF4-FFF2-40B4-BE49-F238E27FC236}">
                  <a16:creationId xmlns:a16="http://schemas.microsoft.com/office/drawing/2014/main" id="{BF922AB6-F341-739C-D20A-34CB00EDF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5370975" y="467152"/>
              <a:ext cx="1345640" cy="925240"/>
            </a:xfrm>
            <a:prstGeom prst="rect">
              <a:avLst/>
            </a:prstGeom>
          </p:spPr>
        </p:pic>
        <p:pic>
          <p:nvPicPr>
            <p:cNvPr id="12" name="Picture 11" descr="A round container with a label&#10;&#10;Description automatically generated">
              <a:extLst>
                <a:ext uri="{FF2B5EF4-FFF2-40B4-BE49-F238E27FC236}">
                  <a16:creationId xmlns:a16="http://schemas.microsoft.com/office/drawing/2014/main" id="{9A488884-E93E-1C23-ED4A-2AC3B5F9A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7659359" y="508474"/>
              <a:ext cx="948595" cy="84259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E06937-E756-FA7D-07DE-F3CF32839AD9}"/>
              </a:ext>
            </a:extLst>
          </p:cNvPr>
          <p:cNvGrpSpPr/>
          <p:nvPr/>
        </p:nvGrpSpPr>
        <p:grpSpPr>
          <a:xfrm>
            <a:off x="587436" y="5175367"/>
            <a:ext cx="10935199" cy="1293539"/>
            <a:chOff x="587436" y="5175367"/>
            <a:chExt cx="10935199" cy="1293539"/>
          </a:xfrm>
        </p:grpSpPr>
        <p:pic>
          <p:nvPicPr>
            <p:cNvPr id="14" name="Picture 13" descr="A brown box with a white top&#10;&#10;Description automatically generated">
              <a:extLst>
                <a:ext uri="{FF2B5EF4-FFF2-40B4-BE49-F238E27FC236}">
                  <a16:creationId xmlns:a16="http://schemas.microsoft.com/office/drawing/2014/main" id="{07725F77-B9EB-B916-C787-F7837092E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6370" y="5267891"/>
              <a:ext cx="386265" cy="1108491"/>
            </a:xfrm>
            <a:prstGeom prst="rect">
              <a:avLst/>
            </a:prstGeom>
          </p:spPr>
        </p:pic>
        <p:pic>
          <p:nvPicPr>
            <p:cNvPr id="15" name="Picture 14" descr="A white bottle with a brown label&#10;&#10;Description automatically generated">
              <a:extLst>
                <a:ext uri="{FF2B5EF4-FFF2-40B4-BE49-F238E27FC236}">
                  <a16:creationId xmlns:a16="http://schemas.microsoft.com/office/drawing/2014/main" id="{AD6CF2E1-14E9-CB71-2AC5-C98D25727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979" y="5175367"/>
              <a:ext cx="637138" cy="1293539"/>
            </a:xfrm>
            <a:prstGeom prst="rect">
              <a:avLst/>
            </a:prstGeom>
          </p:spPr>
        </p:pic>
        <p:pic>
          <p:nvPicPr>
            <p:cNvPr id="16" name="Picture 15" descr="A mortar and pestle with a stick&#10;&#10;Description automatically generated">
              <a:extLst>
                <a:ext uri="{FF2B5EF4-FFF2-40B4-BE49-F238E27FC236}">
                  <a16:creationId xmlns:a16="http://schemas.microsoft.com/office/drawing/2014/main" id="{2C14812D-08C8-DF64-3EAD-B9D42740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475" y="5361313"/>
              <a:ext cx="1101305" cy="921647"/>
            </a:xfrm>
            <a:prstGeom prst="rect">
              <a:avLst/>
            </a:prstGeom>
          </p:spPr>
        </p:pic>
        <p:pic>
          <p:nvPicPr>
            <p:cNvPr id="17" name="Picture 16" descr="A tube with a white label&#10;&#10;Description automatically generated">
              <a:extLst>
                <a:ext uri="{FF2B5EF4-FFF2-40B4-BE49-F238E27FC236}">
                  <a16:creationId xmlns:a16="http://schemas.microsoft.com/office/drawing/2014/main" id="{A00D8235-A3DC-B9E6-9DED-646EC9CFC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1497" y="5383770"/>
              <a:ext cx="984527" cy="876732"/>
            </a:xfrm>
            <a:prstGeom prst="rect">
              <a:avLst/>
            </a:prstGeom>
          </p:spPr>
        </p:pic>
        <p:pic>
          <p:nvPicPr>
            <p:cNvPr id="18" name="Picture 17" descr="A close up of a device&#10;&#10;Description automatically generated">
              <a:extLst>
                <a:ext uri="{FF2B5EF4-FFF2-40B4-BE49-F238E27FC236}">
                  <a16:creationId xmlns:a16="http://schemas.microsoft.com/office/drawing/2014/main" id="{B6E1161F-BE03-984C-40A7-A04D2CBD3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316" y="5175367"/>
              <a:ext cx="511982" cy="1293539"/>
            </a:xfrm>
            <a:prstGeom prst="rect">
              <a:avLst/>
            </a:prstGeom>
          </p:spPr>
        </p:pic>
        <p:pic>
          <p:nvPicPr>
            <p:cNvPr id="19" name="Picture 18" descr="A roll of paper on a black background&#10;&#10;Description automatically generated">
              <a:extLst>
                <a:ext uri="{FF2B5EF4-FFF2-40B4-BE49-F238E27FC236}">
                  <a16:creationId xmlns:a16="http://schemas.microsoft.com/office/drawing/2014/main" id="{E4CD4624-3C0C-3292-C861-65E16F7F3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587436" y="5388235"/>
              <a:ext cx="1052797" cy="959375"/>
            </a:xfrm>
            <a:prstGeom prst="rect">
              <a:avLst/>
            </a:prstGeom>
          </p:spPr>
        </p:pic>
        <p:pic>
          <p:nvPicPr>
            <p:cNvPr id="20" name="Picture 19" descr="A round container with a label&#10;&#10;Description automatically generated">
              <a:extLst>
                <a:ext uri="{FF2B5EF4-FFF2-40B4-BE49-F238E27FC236}">
                  <a16:creationId xmlns:a16="http://schemas.microsoft.com/office/drawing/2014/main" id="{BB767B63-F267-026C-690B-222DFC392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9163194" y="5424112"/>
              <a:ext cx="948595" cy="842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56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741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green shape!!">
            <a:extLst>
              <a:ext uri="{FF2B5EF4-FFF2-40B4-BE49-F238E27FC236}">
                <a16:creationId xmlns:a16="http://schemas.microsoft.com/office/drawing/2014/main" id="{D7618139-EDD9-E8DC-FA12-6474A7095D23}"/>
              </a:ext>
            </a:extLst>
          </p:cNvPr>
          <p:cNvSpPr/>
          <p:nvPr/>
        </p:nvSpPr>
        <p:spPr>
          <a:xfrm>
            <a:off x="0" y="2158678"/>
            <a:ext cx="12192000" cy="2372811"/>
          </a:xfrm>
          <a:prstGeom prst="rect">
            <a:avLst/>
          </a:prstGeom>
          <a:solidFill>
            <a:srgbClr val="2869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975EA-5197-6320-89EC-D24EF957550B}"/>
              </a:ext>
            </a:extLst>
          </p:cNvPr>
          <p:cNvSpPr txBox="1"/>
          <p:nvPr/>
        </p:nvSpPr>
        <p:spPr>
          <a:xfrm>
            <a:off x="746568" y="641442"/>
            <a:ext cx="10723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going to design your own hospital.</a:t>
            </a:r>
            <a:endParaRPr lang="en-GB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1975EA-5197-6320-89EC-D24EF957550B}"/>
              </a:ext>
            </a:extLst>
          </p:cNvPr>
          <p:cNvSpPr txBox="1"/>
          <p:nvPr/>
        </p:nvSpPr>
        <p:spPr>
          <a:xfrm>
            <a:off x="1056251" y="5378347"/>
            <a:ext cx="10260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Draw your room design on a big piece of paper.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Page 144 of 'Hospital construction and management', showing a plan of the Hôpital Lariboisière in Paris .">
            <a:extLst>
              <a:ext uri="{FF2B5EF4-FFF2-40B4-BE49-F238E27FC236}">
                <a16:creationId xmlns:a16="http://schemas.microsoft.com/office/drawing/2014/main" id="{935DF44D-F602-F984-DC50-A9FC23F7C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578" y="1710763"/>
            <a:ext cx="4239630" cy="31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EBEFF-123D-D51D-D712-31251AC7CAB6}"/>
              </a:ext>
            </a:extLst>
          </p:cNvPr>
          <p:cNvSpPr txBox="1"/>
          <p:nvPr/>
        </p:nvSpPr>
        <p:spPr>
          <a:xfrm>
            <a:off x="978060" y="2436415"/>
            <a:ext cx="59427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person or group can design a different part of the hospital.  </a:t>
            </a:r>
          </a:p>
          <a:p>
            <a:endParaRPr lang="en-GB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Choose what part of the hospital you are going to design.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602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741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green shape!!">
            <a:extLst>
              <a:ext uri="{FF2B5EF4-FFF2-40B4-BE49-F238E27FC236}">
                <a16:creationId xmlns:a16="http://schemas.microsoft.com/office/drawing/2014/main" id="{382ACD6B-1932-DAEC-2ED1-23899740FD34}"/>
              </a:ext>
            </a:extLst>
          </p:cNvPr>
          <p:cNvSpPr/>
          <p:nvPr/>
        </p:nvSpPr>
        <p:spPr>
          <a:xfrm rot="19846788" flipH="1">
            <a:off x="893445" y="2944279"/>
            <a:ext cx="13997638" cy="7423444"/>
          </a:xfrm>
          <a:prstGeom prst="rect">
            <a:avLst/>
          </a:prstGeom>
          <a:solidFill>
            <a:srgbClr val="2869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975EA-5197-6320-89EC-D24EF957550B}"/>
              </a:ext>
            </a:extLst>
          </p:cNvPr>
          <p:cNvSpPr txBox="1"/>
          <p:nvPr/>
        </p:nvSpPr>
        <p:spPr>
          <a:xfrm>
            <a:off x="97452" y="297508"/>
            <a:ext cx="9131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rooms will your hospital need?</a:t>
            </a:r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DCBD6-6ACB-CE08-A85A-F864BAA8B0B8}"/>
              </a:ext>
            </a:extLst>
          </p:cNvPr>
          <p:cNvSpPr txBox="1"/>
          <p:nvPr/>
        </p:nvSpPr>
        <p:spPr>
          <a:xfrm>
            <a:off x="3664934" y="5472283"/>
            <a:ext cx="8398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will you need in each room?</a:t>
            </a:r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8C84A-97F4-03CF-AD28-038AAA1672CB}"/>
              </a:ext>
            </a:extLst>
          </p:cNvPr>
          <p:cNvSpPr txBox="1"/>
          <p:nvPr/>
        </p:nvSpPr>
        <p:spPr>
          <a:xfrm>
            <a:off x="453804" y="1304477"/>
            <a:ext cx="28180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could include: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B97C1-9F70-42E7-FAB3-5BE1815DDB3C}"/>
              </a:ext>
            </a:extLst>
          </p:cNvPr>
          <p:cNvSpPr txBox="1"/>
          <p:nvPr/>
        </p:nvSpPr>
        <p:spPr>
          <a:xfrm>
            <a:off x="453804" y="1857034"/>
            <a:ext cx="3553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 wards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E6C768-39AA-81CE-410E-4A8640470DBE}"/>
              </a:ext>
            </a:extLst>
          </p:cNvPr>
          <p:cNvSpPr txBox="1"/>
          <p:nvPr/>
        </p:nvSpPr>
        <p:spPr>
          <a:xfrm>
            <a:off x="453804" y="2409591"/>
            <a:ext cx="30433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Operating theatres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C33821-64F0-EF2F-52DA-F36AF98A0E56}"/>
              </a:ext>
            </a:extLst>
          </p:cNvPr>
          <p:cNvSpPr txBox="1"/>
          <p:nvPr/>
        </p:nvSpPr>
        <p:spPr>
          <a:xfrm>
            <a:off x="453804" y="2962148"/>
            <a:ext cx="2561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laundry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FCA4A-3BA0-DA04-4EB3-076B97BB53FC}"/>
              </a:ext>
            </a:extLst>
          </p:cNvPr>
          <p:cNvSpPr txBox="1"/>
          <p:nvPr/>
        </p:nvSpPr>
        <p:spPr>
          <a:xfrm>
            <a:off x="453804" y="3514705"/>
            <a:ext cx="2561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kitchen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7827D5-C220-6D93-8E15-10A5BD3F6926}"/>
              </a:ext>
            </a:extLst>
          </p:cNvPr>
          <p:cNvSpPr txBox="1"/>
          <p:nvPr/>
        </p:nvSpPr>
        <p:spPr>
          <a:xfrm>
            <a:off x="453804" y="4067264"/>
            <a:ext cx="3166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Bathrooms and toilets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FDE14-FA66-F867-8095-5297E559B542}"/>
              </a:ext>
            </a:extLst>
          </p:cNvPr>
          <p:cNvSpPr txBox="1"/>
          <p:nvPr/>
        </p:nvSpPr>
        <p:spPr>
          <a:xfrm>
            <a:off x="8577190" y="2637145"/>
            <a:ext cx="3553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Somewhere to sleep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DA1427-0D55-CCB8-A8C0-BF6853F1B679}"/>
              </a:ext>
            </a:extLst>
          </p:cNvPr>
          <p:cNvSpPr txBox="1"/>
          <p:nvPr/>
        </p:nvSpPr>
        <p:spPr>
          <a:xfrm>
            <a:off x="8577190" y="3189702"/>
            <a:ext cx="30433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Somewhere to eat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1F79EC-720D-CAF1-66E0-2418ACFB484B}"/>
              </a:ext>
            </a:extLst>
          </p:cNvPr>
          <p:cNvSpPr txBox="1"/>
          <p:nvPr/>
        </p:nvSpPr>
        <p:spPr>
          <a:xfrm>
            <a:off x="8577190" y="3742259"/>
            <a:ext cx="2969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Somewhere to wash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E65567-84A4-CD05-2ABB-67D4A2177EA7}"/>
              </a:ext>
            </a:extLst>
          </p:cNvPr>
          <p:cNvSpPr txBox="1"/>
          <p:nvPr/>
        </p:nvSpPr>
        <p:spPr>
          <a:xfrm>
            <a:off x="8577190" y="4294816"/>
            <a:ext cx="2561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Storage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68A68E-F924-1925-74C5-F5711E093F7E}"/>
              </a:ext>
            </a:extLst>
          </p:cNvPr>
          <p:cNvSpPr txBox="1"/>
          <p:nvPr/>
        </p:nvSpPr>
        <p:spPr>
          <a:xfrm>
            <a:off x="8577190" y="4847375"/>
            <a:ext cx="3166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Rubbish bins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 descr="A group of women in a hospital&#10;&#10;Description automatically generated">
            <a:extLst>
              <a:ext uri="{FF2B5EF4-FFF2-40B4-BE49-F238E27FC236}">
                <a16:creationId xmlns:a16="http://schemas.microsoft.com/office/drawing/2014/main" id="{D825918B-E27A-5044-2AB8-16E75CDC5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3548" y="1942148"/>
            <a:ext cx="4564325" cy="298608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D1E27F-ECCB-757C-404C-010E8A0D9340}"/>
              </a:ext>
            </a:extLst>
          </p:cNvPr>
          <p:cNvSpPr txBox="1"/>
          <p:nvPr/>
        </p:nvSpPr>
        <p:spPr>
          <a:xfrm>
            <a:off x="8550871" y="2140654"/>
            <a:ext cx="3553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 about things like: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294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2" grpId="0"/>
      <p:bldP spid="3" grpId="0"/>
      <p:bldP spid="4" grpId="0"/>
      <p:bldP spid="7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741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green shape!!">
            <a:extLst>
              <a:ext uri="{FF2B5EF4-FFF2-40B4-BE49-F238E27FC236}">
                <a16:creationId xmlns:a16="http://schemas.microsoft.com/office/drawing/2014/main" id="{36C80681-44D8-E319-DBE9-D92D50A41DD4}"/>
              </a:ext>
            </a:extLst>
          </p:cNvPr>
          <p:cNvSpPr/>
          <p:nvPr/>
        </p:nvSpPr>
        <p:spPr>
          <a:xfrm>
            <a:off x="0" y="2430683"/>
            <a:ext cx="12192000" cy="1973483"/>
          </a:xfrm>
          <a:prstGeom prst="rect">
            <a:avLst/>
          </a:prstGeom>
          <a:solidFill>
            <a:srgbClr val="2869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975EA-5197-6320-89EC-D24EF957550B}"/>
              </a:ext>
            </a:extLst>
          </p:cNvPr>
          <p:cNvSpPr txBox="1"/>
          <p:nvPr/>
        </p:nvSpPr>
        <p:spPr>
          <a:xfrm>
            <a:off x="708449" y="5014690"/>
            <a:ext cx="36674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forget to give your hospital a name!</a:t>
            </a: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0E44E1-84AB-6630-8BA3-41044A9D0DCB}"/>
              </a:ext>
            </a:extLst>
          </p:cNvPr>
          <p:cNvSpPr txBox="1"/>
          <p:nvPr/>
        </p:nvSpPr>
        <p:spPr>
          <a:xfrm>
            <a:off x="708449" y="958037"/>
            <a:ext cx="53373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you are finished, you can tell everyone about your room.</a:t>
            </a: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CD9793-DDAB-BE9F-44BD-520ED2F39859}"/>
              </a:ext>
            </a:extLst>
          </p:cNvPr>
          <p:cNvSpPr txBox="1"/>
          <p:nvPr/>
        </p:nvSpPr>
        <p:spPr>
          <a:xfrm>
            <a:off x="708450" y="2925334"/>
            <a:ext cx="46718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put them all together and make your hospital.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8A95B1-4DB5-94A4-A18D-05D90E0D9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5759" y="1628189"/>
            <a:ext cx="5715156" cy="3610356"/>
          </a:xfrm>
          <a:prstGeom prst="rect">
            <a:avLst/>
          </a:prstGeom>
        </p:spPr>
      </p:pic>
      <p:pic>
        <p:nvPicPr>
          <p:cNvPr id="4" name="Picture 3" descr="A group of women in a hospital&#10;&#10;Description automatically generated">
            <a:extLst>
              <a:ext uri="{FF2B5EF4-FFF2-40B4-BE49-F238E27FC236}">
                <a16:creationId xmlns:a16="http://schemas.microsoft.com/office/drawing/2014/main" id="{716F5AA6-1CC8-18F5-093F-29F85B811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5757" y="-3582388"/>
            <a:ext cx="4564325" cy="298608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2755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ensor">
            <a:extLst>
              <a:ext uri="{FF2B5EF4-FFF2-40B4-BE49-F238E27FC236}">
                <a16:creationId xmlns:a16="http://schemas.microsoft.com/office/drawing/2014/main" id="{A36D07C1-AEB1-65CF-1F6A-483C4BBF2C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5664" y="4064"/>
            <a:ext cx="7003288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CC1F37-153D-D006-6D92-48D393CDF2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452813"/>
            <a:ext cx="5627688" cy="15446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dirty="0">
                <a:solidFill>
                  <a:srgbClr val="A74191"/>
                </a:solidFill>
              </a:rPr>
              <a:t>Design your own hospital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A85991-FA6F-FA8C-F589-6D5182F768B4}"/>
              </a:ext>
            </a:extLst>
          </p:cNvPr>
          <p:cNvSpPr txBox="1"/>
          <p:nvPr/>
        </p:nvSpPr>
        <p:spPr>
          <a:xfrm>
            <a:off x="103410" y="2907332"/>
            <a:ext cx="53825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286911"/>
                </a:solidFill>
                <a:latin typeface="Knight Vision" panose="02000500000000000000" pitchFamily="2" charset="0"/>
              </a:rPr>
              <a:t>Florence Nightingale</a:t>
            </a:r>
            <a:endParaRPr lang="en-GB" sz="3200" dirty="0">
              <a:solidFill>
                <a:srgbClr val="286911"/>
              </a:solidFill>
              <a:latin typeface="Knight Vision" panose="02000500000000000000" pitchFamily="2" charset="0"/>
            </a:endParaRP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130AF541-FD32-12A4-7C51-20C20C1D934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4208" y="410548"/>
            <a:ext cx="2427077" cy="2378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564BA8-7A89-DADB-29C4-73B9FCF1E11E}"/>
              </a:ext>
            </a:extLst>
          </p:cNvPr>
          <p:cNvSpPr txBox="1"/>
          <p:nvPr/>
        </p:nvSpPr>
        <p:spPr>
          <a:xfrm>
            <a:off x="103410" y="5256722"/>
            <a:ext cx="5280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 Marvellous History 2024</a:t>
            </a:r>
          </a:p>
          <a:p>
            <a:r>
              <a:rPr lang="en-GB" sz="1400" dirty="0"/>
              <a:t>All rights reserved</a:t>
            </a:r>
          </a:p>
          <a:p>
            <a:r>
              <a:rPr lang="en-GB" sz="1400" dirty="0"/>
              <a:t>All photographic images used under licence from </a:t>
            </a:r>
            <a:r>
              <a:rPr lang="en-GB" sz="1400" dirty="0" err="1"/>
              <a:t>Freepik</a:t>
            </a:r>
            <a:r>
              <a:rPr lang="en-GB" sz="1400" dirty="0"/>
              <a:t> or Creative Commons – details on request.</a:t>
            </a:r>
          </a:p>
          <a:p>
            <a:r>
              <a:rPr lang="en-GB" sz="1400" dirty="0"/>
              <a:t>Graphics used under licence from Freepik.com</a:t>
            </a:r>
          </a:p>
          <a:p>
            <a:r>
              <a:rPr lang="en-GB" sz="1400" dirty="0"/>
              <a:t>All other content © Marvellous History Ltd</a:t>
            </a:r>
          </a:p>
        </p:txBody>
      </p:sp>
    </p:spTree>
    <p:extLst>
      <p:ext uri="{BB962C8B-B14F-4D97-AF65-F5344CB8AC3E}">
        <p14:creationId xmlns:p14="http://schemas.microsoft.com/office/powerpoint/2010/main" val="724299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ensor">
            <a:extLst>
              <a:ext uri="{FF2B5EF4-FFF2-40B4-BE49-F238E27FC236}">
                <a16:creationId xmlns:a16="http://schemas.microsoft.com/office/drawing/2014/main" id="{A36D07C1-AEB1-65CF-1F6A-483C4BBF2C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5664" y="4064"/>
            <a:ext cx="7003288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CC1F37-153D-D006-6D92-48D393CDF2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46175"/>
            <a:ext cx="5626100" cy="15446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dirty="0">
                <a:solidFill>
                  <a:srgbClr val="A74191"/>
                </a:solidFill>
              </a:rPr>
              <a:t>Design your own hospital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1F141B9E-0895-5728-5BC5-5F5993AD08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837" y="2963243"/>
            <a:ext cx="3260354" cy="31952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A85991-FA6F-FA8C-F589-6D5182F768B4}"/>
              </a:ext>
            </a:extLst>
          </p:cNvPr>
          <p:cNvSpPr txBox="1"/>
          <p:nvPr/>
        </p:nvSpPr>
        <p:spPr>
          <a:xfrm>
            <a:off x="711939" y="600989"/>
            <a:ext cx="53825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286911"/>
                </a:solidFill>
                <a:latin typeface="Knight Vision" panose="02000500000000000000" pitchFamily="2" charset="0"/>
              </a:rPr>
              <a:t>Florence Nightingale</a:t>
            </a:r>
            <a:endParaRPr lang="en-GB" sz="3200" dirty="0">
              <a:solidFill>
                <a:srgbClr val="286911"/>
              </a:solidFill>
              <a:latin typeface="Knight Vision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841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84B7A46-67C5-4205-B321-C5AADD51A686}"/>
              </a:ext>
            </a:extLst>
          </p:cNvPr>
          <p:cNvSpPr txBox="1">
            <a:spLocks/>
          </p:cNvSpPr>
          <p:nvPr/>
        </p:nvSpPr>
        <p:spPr>
          <a:xfrm>
            <a:off x="1741005" y="2528565"/>
            <a:ext cx="9004104" cy="180087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800" dirty="0">
                <a:solidFill>
                  <a:srgbClr val="2F7F14"/>
                </a:solidFill>
                <a:latin typeface="Knight Vision" panose="02000500000000000000" pitchFamily="2" charset="0"/>
              </a:rPr>
              <a:t>Florence nightingale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84999E-5F91-7BA8-82D5-E72B360FBBBA}"/>
              </a:ext>
            </a:extLst>
          </p:cNvPr>
          <p:cNvGrpSpPr/>
          <p:nvPr/>
        </p:nvGrpSpPr>
        <p:grpSpPr>
          <a:xfrm>
            <a:off x="616321" y="283003"/>
            <a:ext cx="10975932" cy="1293539"/>
            <a:chOff x="616321" y="283003"/>
            <a:chExt cx="10975932" cy="1293539"/>
          </a:xfrm>
        </p:grpSpPr>
        <p:pic>
          <p:nvPicPr>
            <p:cNvPr id="4" name="Picture 3" descr="A white bottle with a brown label&#10;&#10;Description automatically generated">
              <a:extLst>
                <a:ext uri="{FF2B5EF4-FFF2-40B4-BE49-F238E27FC236}">
                  <a16:creationId xmlns:a16="http://schemas.microsoft.com/office/drawing/2014/main" id="{F53FC0CD-2C3C-9462-5C2C-3FD78B913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4316">
              <a:off x="616321" y="371294"/>
              <a:ext cx="550162" cy="1116957"/>
            </a:xfrm>
            <a:prstGeom prst="rect">
              <a:avLst/>
            </a:prstGeom>
          </p:spPr>
        </p:pic>
        <p:pic>
          <p:nvPicPr>
            <p:cNvPr id="10" name="Picture 9" descr="A brown cylinder with white top&#10;&#10;Description automatically generated">
              <a:extLst>
                <a:ext uri="{FF2B5EF4-FFF2-40B4-BE49-F238E27FC236}">
                  <a16:creationId xmlns:a16="http://schemas.microsoft.com/office/drawing/2014/main" id="{4C40FC81-BE54-10D4-AFA3-175D6BCC7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62091">
              <a:off x="4104766" y="397073"/>
              <a:ext cx="323465" cy="1065399"/>
            </a:xfrm>
            <a:prstGeom prst="rect">
              <a:avLst/>
            </a:prstGeom>
          </p:spPr>
        </p:pic>
        <p:pic>
          <p:nvPicPr>
            <p:cNvPr id="24" name="Picture 23" descr="A roll of paper on a black background&#10;&#10;Description automatically generated">
              <a:extLst>
                <a:ext uri="{FF2B5EF4-FFF2-40B4-BE49-F238E27FC236}">
                  <a16:creationId xmlns:a16="http://schemas.microsoft.com/office/drawing/2014/main" id="{7F11E697-9B9F-0181-F2B0-FD6D60628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2109226" y="450085"/>
              <a:ext cx="1052797" cy="959375"/>
            </a:xfrm>
            <a:prstGeom prst="rect">
              <a:avLst/>
            </a:prstGeom>
          </p:spPr>
        </p:pic>
        <p:pic>
          <p:nvPicPr>
            <p:cNvPr id="26" name="Picture 25" descr="A glass of beer with a white cap&#10;&#10;Description automatically generated">
              <a:extLst>
                <a:ext uri="{FF2B5EF4-FFF2-40B4-BE49-F238E27FC236}">
                  <a16:creationId xmlns:a16="http://schemas.microsoft.com/office/drawing/2014/main" id="{173F137D-85DC-5F35-42B0-47D825B5C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6970">
              <a:off x="9550698" y="361154"/>
              <a:ext cx="497653" cy="1137236"/>
            </a:xfrm>
            <a:prstGeom prst="rect">
              <a:avLst/>
            </a:prstGeom>
          </p:spPr>
        </p:pic>
        <p:pic>
          <p:nvPicPr>
            <p:cNvPr id="28" name="Picture 27" descr="A cartoon of a milk carton&#10;&#10;Description automatically generated">
              <a:extLst>
                <a:ext uri="{FF2B5EF4-FFF2-40B4-BE49-F238E27FC236}">
                  <a16:creationId xmlns:a16="http://schemas.microsoft.com/office/drawing/2014/main" id="{F4801ACE-F10C-A55A-A9DA-504D99D23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10991094" y="283003"/>
              <a:ext cx="601159" cy="1293539"/>
            </a:xfrm>
            <a:prstGeom prst="rect">
              <a:avLst/>
            </a:prstGeom>
          </p:spPr>
        </p:pic>
        <p:pic>
          <p:nvPicPr>
            <p:cNvPr id="30" name="Picture 29" descr="A close up of a horn&#10;&#10;Description automatically generated">
              <a:extLst>
                <a:ext uri="{FF2B5EF4-FFF2-40B4-BE49-F238E27FC236}">
                  <a16:creationId xmlns:a16="http://schemas.microsoft.com/office/drawing/2014/main" id="{FF4FB983-30B8-B5D4-484A-2E5BA3B86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5370975" y="467152"/>
              <a:ext cx="1345640" cy="925240"/>
            </a:xfrm>
            <a:prstGeom prst="rect">
              <a:avLst/>
            </a:prstGeom>
          </p:spPr>
        </p:pic>
        <p:pic>
          <p:nvPicPr>
            <p:cNvPr id="32" name="Picture 31" descr="A round container with a label&#10;&#10;Description automatically generated">
              <a:extLst>
                <a:ext uri="{FF2B5EF4-FFF2-40B4-BE49-F238E27FC236}">
                  <a16:creationId xmlns:a16="http://schemas.microsoft.com/office/drawing/2014/main" id="{532BCFB0-761B-A79A-14DE-D606C550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7659359" y="508474"/>
              <a:ext cx="948595" cy="842597"/>
            </a:xfrm>
            <a:prstGeom prst="rect">
              <a:avLst/>
            </a:prstGeom>
          </p:spPr>
        </p:pic>
      </p:grpSp>
      <p:pic>
        <p:nvPicPr>
          <p:cNvPr id="2" name="Picture 1" descr="A person in a black and white photo&#10;&#10;Description automatically generated">
            <a:extLst>
              <a:ext uri="{FF2B5EF4-FFF2-40B4-BE49-F238E27FC236}">
                <a16:creationId xmlns:a16="http://schemas.microsoft.com/office/drawing/2014/main" id="{77A8FE30-A2E0-3715-245D-A9F1772B17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472" y="0"/>
            <a:ext cx="6308802" cy="688233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6BAFB73-1E62-F5B5-7CD0-6803E3F9C5F9}"/>
              </a:ext>
            </a:extLst>
          </p:cNvPr>
          <p:cNvGrpSpPr/>
          <p:nvPr/>
        </p:nvGrpSpPr>
        <p:grpSpPr>
          <a:xfrm>
            <a:off x="587436" y="5175367"/>
            <a:ext cx="10935199" cy="1293539"/>
            <a:chOff x="587436" y="5175367"/>
            <a:chExt cx="10935199" cy="1293539"/>
          </a:xfrm>
        </p:grpSpPr>
        <p:pic>
          <p:nvPicPr>
            <p:cNvPr id="8" name="Picture 7" descr="A brown box with a white top&#10;&#10;Description automatically generated">
              <a:extLst>
                <a:ext uri="{FF2B5EF4-FFF2-40B4-BE49-F238E27FC236}">
                  <a16:creationId xmlns:a16="http://schemas.microsoft.com/office/drawing/2014/main" id="{38658C10-F4D2-AE73-8419-51B4FC8BE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6370" y="5267891"/>
              <a:ext cx="386265" cy="1108491"/>
            </a:xfrm>
            <a:prstGeom prst="rect">
              <a:avLst/>
            </a:prstGeom>
          </p:spPr>
        </p:pic>
        <p:pic>
          <p:nvPicPr>
            <p:cNvPr id="12" name="Picture 11" descr="A white bottle with a brown label&#10;&#10;Description automatically generated">
              <a:extLst>
                <a:ext uri="{FF2B5EF4-FFF2-40B4-BE49-F238E27FC236}">
                  <a16:creationId xmlns:a16="http://schemas.microsoft.com/office/drawing/2014/main" id="{816C73EA-D3DD-DDD0-BA0D-08CD7ED24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979" y="5175367"/>
              <a:ext cx="637138" cy="1293539"/>
            </a:xfrm>
            <a:prstGeom prst="rect">
              <a:avLst/>
            </a:prstGeom>
          </p:spPr>
        </p:pic>
        <p:pic>
          <p:nvPicPr>
            <p:cNvPr id="14" name="Picture 13" descr="A mortar and pestle with a stick&#10;&#10;Description automatically generated">
              <a:extLst>
                <a:ext uri="{FF2B5EF4-FFF2-40B4-BE49-F238E27FC236}">
                  <a16:creationId xmlns:a16="http://schemas.microsoft.com/office/drawing/2014/main" id="{EBCC3D94-CE5D-10ED-B1B5-0FD3F285D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475" y="5361313"/>
              <a:ext cx="1101305" cy="921647"/>
            </a:xfrm>
            <a:prstGeom prst="rect">
              <a:avLst/>
            </a:prstGeom>
          </p:spPr>
        </p:pic>
        <p:pic>
          <p:nvPicPr>
            <p:cNvPr id="18" name="Picture 17" descr="A tube with a white label&#10;&#10;Description automatically generated">
              <a:extLst>
                <a:ext uri="{FF2B5EF4-FFF2-40B4-BE49-F238E27FC236}">
                  <a16:creationId xmlns:a16="http://schemas.microsoft.com/office/drawing/2014/main" id="{1CCE00B1-9448-920F-080E-6E29FEC53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1497" y="5383770"/>
              <a:ext cx="984527" cy="876732"/>
            </a:xfrm>
            <a:prstGeom prst="rect">
              <a:avLst/>
            </a:prstGeom>
          </p:spPr>
        </p:pic>
        <p:pic>
          <p:nvPicPr>
            <p:cNvPr id="22" name="Picture 21" descr="A close up of a device&#10;&#10;Description automatically generated">
              <a:extLst>
                <a:ext uri="{FF2B5EF4-FFF2-40B4-BE49-F238E27FC236}">
                  <a16:creationId xmlns:a16="http://schemas.microsoft.com/office/drawing/2014/main" id="{21F1C990-20AB-0EE5-C824-5D915F6B4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316" y="5175367"/>
              <a:ext cx="511982" cy="1293539"/>
            </a:xfrm>
            <a:prstGeom prst="rect">
              <a:avLst/>
            </a:prstGeom>
          </p:spPr>
        </p:pic>
        <p:pic>
          <p:nvPicPr>
            <p:cNvPr id="3" name="Picture 2" descr="A roll of paper on a black background&#10;&#10;Description automatically generated">
              <a:extLst>
                <a:ext uri="{FF2B5EF4-FFF2-40B4-BE49-F238E27FC236}">
                  <a16:creationId xmlns:a16="http://schemas.microsoft.com/office/drawing/2014/main" id="{8D317E14-EA31-10A9-5761-46A0FA2CD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587436" y="5388235"/>
              <a:ext cx="1052797" cy="959375"/>
            </a:xfrm>
            <a:prstGeom prst="rect">
              <a:avLst/>
            </a:prstGeom>
          </p:spPr>
        </p:pic>
        <p:pic>
          <p:nvPicPr>
            <p:cNvPr id="5" name="Picture 4" descr="A round container with a label&#10;&#10;Description automatically generated">
              <a:extLst>
                <a:ext uri="{FF2B5EF4-FFF2-40B4-BE49-F238E27FC236}">
                  <a16:creationId xmlns:a16="http://schemas.microsoft.com/office/drawing/2014/main" id="{632D8430-8E47-58B5-4B2E-CD282C785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9163194" y="5424112"/>
              <a:ext cx="948595" cy="842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927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a16="http://schemas.microsoft.com/office/drawing/2014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869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A733779-8AA0-DCEE-CB8F-B83A5AA659E6}"/>
              </a:ext>
            </a:extLst>
          </p:cNvPr>
          <p:cNvSpPr txBox="1"/>
          <p:nvPr/>
        </p:nvSpPr>
        <p:spPr>
          <a:xfrm>
            <a:off x="437626" y="1950691"/>
            <a:ext cx="5341382" cy="72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40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Florence Nightingale</a:t>
            </a:r>
            <a:endParaRPr lang="en-GB" sz="36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7546D2-B65B-4A28-5E9B-27F19243490F}"/>
              </a:ext>
            </a:extLst>
          </p:cNvPr>
          <p:cNvSpPr txBox="1"/>
          <p:nvPr/>
        </p:nvSpPr>
        <p:spPr>
          <a:xfrm>
            <a:off x="437626" y="2920393"/>
            <a:ext cx="5053798" cy="53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famous for being a nurse, </a:t>
            </a:r>
            <a:endParaRPr lang="en-GB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person in a black and white photo&#10;&#10;Description automatically generated">
            <a:extLst>
              <a:ext uri="{FF2B5EF4-FFF2-40B4-BE49-F238E27FC236}">
                <a16:creationId xmlns:a16="http://schemas.microsoft.com/office/drawing/2014/main" id="{E88D642A-6C06-08F0-C30C-8ECEF2B12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440" y="0"/>
            <a:ext cx="6308802" cy="6882330"/>
          </a:xfrm>
          <a:prstGeom prst="rect">
            <a:avLst/>
          </a:prstGeom>
        </p:spPr>
      </p:pic>
      <p:pic>
        <p:nvPicPr>
          <p:cNvPr id="2" name="Picture 1" descr="A drawing of a group of people&#10;&#10;Description automatically generated">
            <a:extLst>
              <a:ext uri="{FF2B5EF4-FFF2-40B4-BE49-F238E27FC236}">
                <a16:creationId xmlns:a16="http://schemas.microsoft.com/office/drawing/2014/main" id="{CDE38883-B846-5F83-DDBC-88DCC47F0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6792" y="-34360"/>
            <a:ext cx="7421052" cy="6950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656F7C-F584-919C-EDAE-101886E79876}"/>
              </a:ext>
            </a:extLst>
          </p:cNvPr>
          <p:cNvSpPr txBox="1"/>
          <p:nvPr/>
        </p:nvSpPr>
        <p:spPr>
          <a:xfrm>
            <a:off x="437626" y="3458104"/>
            <a:ext cx="50537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did you know she also helped design hospitals?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8882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 xmlns:a16="http://schemas.microsoft.com/office/drawing/2014/main" xmlns:a14="http://schemas.microsoft.com/office/drawing/2010/main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869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!!TextBox 20!!">
            <a:extLst>
              <a:ext uri="{FF2B5EF4-FFF2-40B4-BE49-F238E27FC236}">
                <a16:creationId xmlns:a16="http://schemas.microsoft.com/office/drawing/2014/main" id="{EAAA1112-2B61-78EA-ABAD-13FA032CF373}"/>
              </a:ext>
            </a:extLst>
          </p:cNvPr>
          <p:cNvSpPr txBox="1"/>
          <p:nvPr/>
        </p:nvSpPr>
        <p:spPr>
          <a:xfrm>
            <a:off x="6425389" y="4432733"/>
            <a:ext cx="51544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she arrived, she discovered that more soldiers were dying of diseases than from their wounds.</a:t>
            </a:r>
          </a:p>
        </p:txBody>
      </p:sp>
      <p:pic>
        <p:nvPicPr>
          <p:cNvPr id="9" name="Picture 8" descr="A drawing of a group of people&#10;&#10;Description automatically generated">
            <a:extLst>
              <a:ext uri="{FF2B5EF4-FFF2-40B4-BE49-F238E27FC236}">
                <a16:creationId xmlns:a16="http://schemas.microsoft.com/office/drawing/2014/main" id="{DFBFBBA3-9ECF-BA78-5999-A12DF46F9D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25052" y="-34360"/>
            <a:ext cx="7421052" cy="69505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EE83C7-40E9-0274-06CD-1A44F0742C2E}"/>
              </a:ext>
            </a:extLst>
          </p:cNvPr>
          <p:cNvSpPr txBox="1"/>
          <p:nvPr/>
        </p:nvSpPr>
        <p:spPr>
          <a:xfrm>
            <a:off x="6425389" y="461386"/>
            <a:ext cx="52312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Florence took 37 nurses to help care for the soldiers in the Crimean War.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19D47C-5B2C-FBEF-B4D4-D0AD14FE7DEF}"/>
              </a:ext>
            </a:extLst>
          </p:cNvPr>
          <p:cNvSpPr txBox="1"/>
          <p:nvPr/>
        </p:nvSpPr>
        <p:spPr>
          <a:xfrm>
            <a:off x="6425389" y="2447060"/>
            <a:ext cx="52312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She travelled to a place called Scutari in Turkey, where there was a hospital.</a:t>
            </a:r>
          </a:p>
        </p:txBody>
      </p:sp>
      <p:pic>
        <p:nvPicPr>
          <p:cNvPr id="13" name="Picture 12" descr="A group of people lying on the floor&#10;&#10;Description automatically generated">
            <a:extLst>
              <a:ext uri="{FF2B5EF4-FFF2-40B4-BE49-F238E27FC236}">
                <a16:creationId xmlns:a16="http://schemas.microsoft.com/office/drawing/2014/main" id="{64A00078-1ECC-2933-341A-0651CAF539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2677" y="-8773"/>
            <a:ext cx="6096000" cy="689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24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869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21B943-AEFD-48E9-9069-582805A4B80F}"/>
              </a:ext>
            </a:extLst>
          </p:cNvPr>
          <p:cNvSpPr txBox="1"/>
          <p:nvPr/>
        </p:nvSpPr>
        <p:spPr>
          <a:xfrm>
            <a:off x="240379" y="4076184"/>
            <a:ext cx="6063965" cy="474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doctors didn’t even wash their hands,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975EA-5197-6320-89EC-D24EF957550B}"/>
              </a:ext>
            </a:extLst>
          </p:cNvPr>
          <p:cNvSpPr txBox="1"/>
          <p:nvPr/>
        </p:nvSpPr>
        <p:spPr>
          <a:xfrm>
            <a:off x="240379" y="5515603"/>
            <a:ext cx="6156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</a:t>
            </a:r>
            <a:r>
              <a:rPr lang="en-GB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ere was a dead horse in the well</a:t>
            </a:r>
            <a:r>
              <a:rPr lang="en-GB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C5F95-D5C9-7220-CA63-33CD0795F34F}"/>
              </a:ext>
            </a:extLst>
          </p:cNvPr>
          <p:cNvSpPr txBox="1"/>
          <p:nvPr/>
        </p:nvSpPr>
        <p:spPr>
          <a:xfrm>
            <a:off x="240379" y="766038"/>
            <a:ext cx="56646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were no nurses when she arrived, and no-one was looking after the patients properly.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118EDA-F7BF-0CCF-EF6B-EC03F55FD010}"/>
              </a:ext>
            </a:extLst>
          </p:cNvPr>
          <p:cNvSpPr txBox="1"/>
          <p:nvPr/>
        </p:nvSpPr>
        <p:spPr>
          <a:xfrm>
            <a:off x="240379" y="4795893"/>
            <a:ext cx="4695026" cy="474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food was awful,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E1340-ECDE-236A-B7BA-E91E5A31D2A1}"/>
              </a:ext>
            </a:extLst>
          </p:cNvPr>
          <p:cNvSpPr txBox="1"/>
          <p:nvPr/>
        </p:nvSpPr>
        <p:spPr>
          <a:xfrm>
            <a:off x="240379" y="2212035"/>
            <a:ext cx="5855621" cy="898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weren’t enough beds, so patients were lying on the floor,</a:t>
            </a:r>
            <a:endParaRPr lang="en-GB" sz="24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 descr="A group of people lying on the floor&#10;&#10;Description automatically generated">
            <a:extLst>
              <a:ext uri="{FF2B5EF4-FFF2-40B4-BE49-F238E27FC236}">
                <a16:creationId xmlns:a16="http://schemas.microsoft.com/office/drawing/2014/main" id="{3250CCA0-FC74-47F7-775B-CFB4FF349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-8773"/>
            <a:ext cx="6096000" cy="68957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4833FF-7F01-A7AA-6128-DA7D3128B662}"/>
              </a:ext>
            </a:extLst>
          </p:cNvPr>
          <p:cNvSpPr txBox="1"/>
          <p:nvPr/>
        </p:nvSpPr>
        <p:spPr>
          <a:xfrm>
            <a:off x="240379" y="3356475"/>
            <a:ext cx="5855621" cy="474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were rats and flies everywhere,</a:t>
            </a:r>
          </a:p>
        </p:txBody>
      </p:sp>
    </p:spTree>
    <p:extLst>
      <p:ext uri="{BB962C8B-B14F-4D97-AF65-F5344CB8AC3E}">
        <p14:creationId xmlns:p14="http://schemas.microsoft.com/office/powerpoint/2010/main" val="450871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" grpId="0"/>
      <p:bldP spid="4" grpId="0"/>
      <p:bldP spid="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EC5F95-D5C9-7220-CA63-33CD0795F34F}"/>
              </a:ext>
            </a:extLst>
          </p:cNvPr>
          <p:cNvSpPr txBox="1"/>
          <p:nvPr/>
        </p:nvSpPr>
        <p:spPr>
          <a:xfrm>
            <a:off x="853440" y="2647741"/>
            <a:ext cx="103708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2869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do you think the wounded soldiers got sick from being in the hospital?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86A50E-6CD2-DD83-2198-7042C18932FD}"/>
              </a:ext>
            </a:extLst>
          </p:cNvPr>
          <p:cNvGrpSpPr/>
          <p:nvPr/>
        </p:nvGrpSpPr>
        <p:grpSpPr>
          <a:xfrm>
            <a:off x="616321" y="283003"/>
            <a:ext cx="10975932" cy="1293539"/>
            <a:chOff x="616321" y="283003"/>
            <a:chExt cx="10975932" cy="1293539"/>
          </a:xfrm>
        </p:grpSpPr>
        <p:pic>
          <p:nvPicPr>
            <p:cNvPr id="3" name="Picture 2" descr="A white bottle with a brown label&#10;&#10;Description automatically generated">
              <a:extLst>
                <a:ext uri="{FF2B5EF4-FFF2-40B4-BE49-F238E27FC236}">
                  <a16:creationId xmlns:a16="http://schemas.microsoft.com/office/drawing/2014/main" id="{F13DBD52-24B0-700B-BD01-2425E894E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4316">
              <a:off x="616321" y="371294"/>
              <a:ext cx="550162" cy="1116957"/>
            </a:xfrm>
            <a:prstGeom prst="rect">
              <a:avLst/>
            </a:prstGeom>
          </p:spPr>
        </p:pic>
        <p:pic>
          <p:nvPicPr>
            <p:cNvPr id="4" name="Picture 3" descr="A brown cylinder with white top&#10;&#10;Description automatically generated">
              <a:extLst>
                <a:ext uri="{FF2B5EF4-FFF2-40B4-BE49-F238E27FC236}">
                  <a16:creationId xmlns:a16="http://schemas.microsoft.com/office/drawing/2014/main" id="{57F6A7E6-2673-95CD-97C1-4F0DE9544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62091">
              <a:off x="4104766" y="397073"/>
              <a:ext cx="323465" cy="1065399"/>
            </a:xfrm>
            <a:prstGeom prst="rect">
              <a:avLst/>
            </a:prstGeom>
          </p:spPr>
        </p:pic>
        <p:pic>
          <p:nvPicPr>
            <p:cNvPr id="6" name="Picture 5" descr="A roll of paper on a black background&#10;&#10;Description automatically generated">
              <a:extLst>
                <a:ext uri="{FF2B5EF4-FFF2-40B4-BE49-F238E27FC236}">
                  <a16:creationId xmlns:a16="http://schemas.microsoft.com/office/drawing/2014/main" id="{B264849B-97A8-B09C-5D95-E6EC6351E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2109226" y="450085"/>
              <a:ext cx="1052797" cy="959375"/>
            </a:xfrm>
            <a:prstGeom prst="rect">
              <a:avLst/>
            </a:prstGeom>
          </p:spPr>
        </p:pic>
        <p:pic>
          <p:nvPicPr>
            <p:cNvPr id="7" name="Picture 6" descr="A glass of beer with a white cap&#10;&#10;Description automatically generated">
              <a:extLst>
                <a:ext uri="{FF2B5EF4-FFF2-40B4-BE49-F238E27FC236}">
                  <a16:creationId xmlns:a16="http://schemas.microsoft.com/office/drawing/2014/main" id="{6A064D1C-AD68-003A-F3FD-40ABB7F85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6970">
              <a:off x="9550698" y="361154"/>
              <a:ext cx="497653" cy="1137236"/>
            </a:xfrm>
            <a:prstGeom prst="rect">
              <a:avLst/>
            </a:prstGeom>
          </p:spPr>
        </p:pic>
        <p:pic>
          <p:nvPicPr>
            <p:cNvPr id="8" name="Picture 7" descr="A cartoon of a milk carton&#10;&#10;Description automatically generated">
              <a:extLst>
                <a:ext uri="{FF2B5EF4-FFF2-40B4-BE49-F238E27FC236}">
                  <a16:creationId xmlns:a16="http://schemas.microsoft.com/office/drawing/2014/main" id="{E3DCBDB4-4829-18C4-2787-13EB82A6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10991094" y="283003"/>
              <a:ext cx="601159" cy="1293539"/>
            </a:xfrm>
            <a:prstGeom prst="rect">
              <a:avLst/>
            </a:prstGeom>
          </p:spPr>
        </p:pic>
        <p:pic>
          <p:nvPicPr>
            <p:cNvPr id="9" name="Picture 8" descr="A close up of a horn&#10;&#10;Description automatically generated">
              <a:extLst>
                <a:ext uri="{FF2B5EF4-FFF2-40B4-BE49-F238E27FC236}">
                  <a16:creationId xmlns:a16="http://schemas.microsoft.com/office/drawing/2014/main" id="{44AB606C-5E3F-5783-F9A7-1B530AC0C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5370975" y="467152"/>
              <a:ext cx="1345640" cy="925240"/>
            </a:xfrm>
            <a:prstGeom prst="rect">
              <a:avLst/>
            </a:prstGeom>
          </p:spPr>
        </p:pic>
        <p:pic>
          <p:nvPicPr>
            <p:cNvPr id="10" name="Picture 9" descr="A round container with a label&#10;&#10;Description automatically generated">
              <a:extLst>
                <a:ext uri="{FF2B5EF4-FFF2-40B4-BE49-F238E27FC236}">
                  <a16:creationId xmlns:a16="http://schemas.microsoft.com/office/drawing/2014/main" id="{3E9D5954-BA67-0C2F-AD04-873EE3CC3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7659359" y="508474"/>
              <a:ext cx="948595" cy="84259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AEA0F5-7306-79DE-8D33-2B4D55B7E64C}"/>
              </a:ext>
            </a:extLst>
          </p:cNvPr>
          <p:cNvGrpSpPr/>
          <p:nvPr/>
        </p:nvGrpSpPr>
        <p:grpSpPr>
          <a:xfrm>
            <a:off x="587436" y="5175367"/>
            <a:ext cx="10935199" cy="1293539"/>
            <a:chOff x="587436" y="5175367"/>
            <a:chExt cx="10935199" cy="1293539"/>
          </a:xfrm>
        </p:grpSpPr>
        <p:pic>
          <p:nvPicPr>
            <p:cNvPr id="12" name="Picture 11" descr="A brown box with a white top&#10;&#10;Description automatically generated">
              <a:extLst>
                <a:ext uri="{FF2B5EF4-FFF2-40B4-BE49-F238E27FC236}">
                  <a16:creationId xmlns:a16="http://schemas.microsoft.com/office/drawing/2014/main" id="{51AF1BD9-A08E-747C-6EF0-7F8956714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6370" y="5267891"/>
              <a:ext cx="386265" cy="1108491"/>
            </a:xfrm>
            <a:prstGeom prst="rect">
              <a:avLst/>
            </a:prstGeom>
          </p:spPr>
        </p:pic>
        <p:pic>
          <p:nvPicPr>
            <p:cNvPr id="13" name="Picture 12" descr="A white bottle with a brown label&#10;&#10;Description automatically generated">
              <a:extLst>
                <a:ext uri="{FF2B5EF4-FFF2-40B4-BE49-F238E27FC236}">
                  <a16:creationId xmlns:a16="http://schemas.microsoft.com/office/drawing/2014/main" id="{1467334C-57FD-5FCF-2ED9-897FC5DA6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979" y="5175367"/>
              <a:ext cx="637138" cy="1293539"/>
            </a:xfrm>
            <a:prstGeom prst="rect">
              <a:avLst/>
            </a:prstGeom>
          </p:spPr>
        </p:pic>
        <p:pic>
          <p:nvPicPr>
            <p:cNvPr id="14" name="Picture 13" descr="A mortar and pestle with a stick&#10;&#10;Description automatically generated">
              <a:extLst>
                <a:ext uri="{FF2B5EF4-FFF2-40B4-BE49-F238E27FC236}">
                  <a16:creationId xmlns:a16="http://schemas.microsoft.com/office/drawing/2014/main" id="{A00D7A14-F042-B4D5-193F-A10384549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475" y="5361313"/>
              <a:ext cx="1101305" cy="921647"/>
            </a:xfrm>
            <a:prstGeom prst="rect">
              <a:avLst/>
            </a:prstGeom>
          </p:spPr>
        </p:pic>
        <p:pic>
          <p:nvPicPr>
            <p:cNvPr id="16" name="Picture 15" descr="A tube with a white label&#10;&#10;Description automatically generated">
              <a:extLst>
                <a:ext uri="{FF2B5EF4-FFF2-40B4-BE49-F238E27FC236}">
                  <a16:creationId xmlns:a16="http://schemas.microsoft.com/office/drawing/2014/main" id="{3247AA64-D5AA-0229-DB9B-93A35C2B9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1497" y="5383770"/>
              <a:ext cx="984527" cy="876732"/>
            </a:xfrm>
            <a:prstGeom prst="rect">
              <a:avLst/>
            </a:prstGeom>
          </p:spPr>
        </p:pic>
        <p:pic>
          <p:nvPicPr>
            <p:cNvPr id="17" name="Picture 16" descr="A close up of a device&#10;&#10;Description automatically generated">
              <a:extLst>
                <a:ext uri="{FF2B5EF4-FFF2-40B4-BE49-F238E27FC236}">
                  <a16:creationId xmlns:a16="http://schemas.microsoft.com/office/drawing/2014/main" id="{446AB99E-DC42-AC9F-A93C-A9B3626E5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316" y="5175367"/>
              <a:ext cx="511982" cy="1293539"/>
            </a:xfrm>
            <a:prstGeom prst="rect">
              <a:avLst/>
            </a:prstGeom>
          </p:spPr>
        </p:pic>
        <p:pic>
          <p:nvPicPr>
            <p:cNvPr id="18" name="Picture 17" descr="A roll of paper on a black background&#10;&#10;Description automatically generated">
              <a:extLst>
                <a:ext uri="{FF2B5EF4-FFF2-40B4-BE49-F238E27FC236}">
                  <a16:creationId xmlns:a16="http://schemas.microsoft.com/office/drawing/2014/main" id="{06139476-D1E6-3EC6-943E-D262F55E3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587436" y="5388235"/>
              <a:ext cx="1052797" cy="959375"/>
            </a:xfrm>
            <a:prstGeom prst="rect">
              <a:avLst/>
            </a:prstGeom>
          </p:spPr>
        </p:pic>
        <p:pic>
          <p:nvPicPr>
            <p:cNvPr id="19" name="Picture 18" descr="A round container with a label&#10;&#10;Description automatically generated">
              <a:extLst>
                <a:ext uri="{FF2B5EF4-FFF2-40B4-BE49-F238E27FC236}">
                  <a16:creationId xmlns:a16="http://schemas.microsoft.com/office/drawing/2014/main" id="{4F9CB888-2EB1-A9BF-2EB6-DC7CF1FC5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448">
              <a:off x="9163194" y="5424112"/>
              <a:ext cx="948595" cy="842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1291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869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9009D-4821-F747-CC24-0201EFFA8A48}"/>
              </a:ext>
            </a:extLst>
          </p:cNvPr>
          <p:cNvSpPr/>
          <p:nvPr/>
        </p:nvSpPr>
        <p:spPr>
          <a:xfrm>
            <a:off x="-60960" y="-11210"/>
            <a:ext cx="12247123" cy="6898511"/>
          </a:xfrm>
          <a:prstGeom prst="rect">
            <a:avLst/>
          </a:prstGeom>
          <a:solidFill>
            <a:srgbClr val="2869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975EA-5197-6320-89EC-D24EF957550B}"/>
              </a:ext>
            </a:extLst>
          </p:cNvPr>
          <p:cNvSpPr txBox="1"/>
          <p:nvPr/>
        </p:nvSpPr>
        <p:spPr>
          <a:xfrm>
            <a:off x="6545146" y="1722563"/>
            <a:ext cx="53039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Florence made lots of changes to the hospital at Scutari, and the soldiers started to get better.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 descr="A group of people in a room&#10;&#10;Description automatically generated">
            <a:extLst>
              <a:ext uri="{FF2B5EF4-FFF2-40B4-BE49-F238E27FC236}">
                <a16:creationId xmlns:a16="http://schemas.microsoft.com/office/drawing/2014/main" id="{8571C748-332F-D931-9128-0BE1453550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960" y="-11210"/>
            <a:ext cx="6156960" cy="6891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ADB488-EA63-BB51-7D1E-732AF146AEF5}"/>
              </a:ext>
            </a:extLst>
          </p:cNvPr>
          <p:cNvSpPr txBox="1"/>
          <p:nvPr/>
        </p:nvSpPr>
        <p:spPr>
          <a:xfrm>
            <a:off x="6545146" y="3970705"/>
            <a:ext cx="51896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After the war, she helped design hospitals in Britain.</a:t>
            </a:r>
          </a:p>
        </p:txBody>
      </p:sp>
    </p:spTree>
    <p:extLst>
      <p:ext uri="{BB962C8B-B14F-4D97-AF65-F5344CB8AC3E}">
        <p14:creationId xmlns:p14="http://schemas.microsoft.com/office/powerpoint/2010/main" val="2632455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869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77EC2BA-A289-F011-8A05-16682BFB29BD}"/>
              </a:ext>
            </a:extLst>
          </p:cNvPr>
          <p:cNvSpPr txBox="1"/>
          <p:nvPr/>
        </p:nvSpPr>
        <p:spPr>
          <a:xfrm>
            <a:off x="6466840" y="3108235"/>
            <a:ext cx="54520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 wanted to make changes to help people get better, and she had lots of ideas about how to do that.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975EA-5197-6320-89EC-D24EF957550B}"/>
              </a:ext>
            </a:extLst>
          </p:cNvPr>
          <p:cNvSpPr txBox="1"/>
          <p:nvPr/>
        </p:nvSpPr>
        <p:spPr>
          <a:xfrm>
            <a:off x="603812" y="644040"/>
            <a:ext cx="109843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Florence kept </a:t>
            </a:r>
            <a:r>
              <a:rPr lang="en-GB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records</a:t>
            </a:r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drew </a:t>
            </a:r>
            <a:r>
              <a:rPr lang="en-GB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graphs</a:t>
            </a:r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show doctors and the government that people were getting sick and dying because the hospital was so bad.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19A276-0243-DBC4-B593-6280343E6FEB}"/>
              </a:ext>
            </a:extLst>
          </p:cNvPr>
          <p:cNvSpPr txBox="1"/>
          <p:nvPr/>
        </p:nvSpPr>
        <p:spPr>
          <a:xfrm>
            <a:off x="792254" y="1988175"/>
            <a:ext cx="5227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egoe Script" panose="030B0504020000000003" pitchFamily="66" charset="0"/>
                <a:ea typeface="Tahoma" panose="020B0604030504040204" pitchFamily="34" charset="0"/>
                <a:cs typeface="Tahoma" panose="020B0604030504040204" pitchFamily="34" charset="0"/>
              </a:rPr>
              <a:t>Why are people dying in our hospital?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FABB7CDD-9049-FCFD-BA07-72942CBEE0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7223544"/>
              </p:ext>
            </p:extLst>
          </p:nvPr>
        </p:nvGraphicFramePr>
        <p:xfrm>
          <a:off x="0" y="2287693"/>
          <a:ext cx="6106160" cy="4172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9138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/>
      <p:bldP spid="13" grpId="0"/>
      <p:bldGraphic spid="25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501</Words>
  <Application>Microsoft Office PowerPoint</Application>
  <PresentationFormat>Widescreen</PresentationFormat>
  <Paragraphs>78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Wingdings 3</vt:lpstr>
      <vt:lpstr>Knight Vision</vt:lpstr>
      <vt:lpstr>Tahoma</vt:lpstr>
      <vt:lpstr>Arial</vt:lpstr>
      <vt:lpstr>Century Gothic</vt:lpstr>
      <vt:lpstr>Segoe Script</vt:lpstr>
      <vt:lpstr>Ion Boardroom</vt:lpstr>
      <vt:lpstr>PowerPoint Presentation</vt:lpstr>
      <vt:lpstr>Design your own hospital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your own hospital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Domini Thorpe</dc:creator>
  <cp:lastModifiedBy>Domini Thorpe</cp:lastModifiedBy>
  <cp:revision>167</cp:revision>
  <dcterms:created xsi:type="dcterms:W3CDTF">2017-08-11T15:08:19Z</dcterms:created>
  <dcterms:modified xsi:type="dcterms:W3CDTF">2024-06-10T15:19:59Z</dcterms:modified>
</cp:coreProperties>
</file>